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40DD6-7D94-0B5A-8130-BD926AE22466}" name="Patricia Arteaga Martinez" initials="PM" userId="S::patricia.arteaga@millicom.com::9bf455c6-64d1-4c8a-8f4c-cd5892a92a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675418-CBE1-4605-A973-D04A79DF1CCB}" v="5" dt="2024-09-27T19:56:34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er Pasotti, Gloria Paola" userId="112725cd-5638-4184-9dcb-5e4945cbdf96" providerId="ADAL" clId="{72675418-CBE1-4605-A973-D04A79DF1CCB}"/>
    <pc:docChg chg="undo custSel delSld modSld">
      <pc:chgData name="Ferrer Pasotti, Gloria Paola" userId="112725cd-5638-4184-9dcb-5e4945cbdf96" providerId="ADAL" clId="{72675418-CBE1-4605-A973-D04A79DF1CCB}" dt="2024-10-01T12:31:43.416" v="431" actId="13926"/>
      <pc:docMkLst>
        <pc:docMk/>
      </pc:docMkLst>
      <pc:sldChg chg="del">
        <pc:chgData name="Ferrer Pasotti, Gloria Paola" userId="112725cd-5638-4184-9dcb-5e4945cbdf96" providerId="ADAL" clId="{72675418-CBE1-4605-A973-D04A79DF1CCB}" dt="2024-09-27T19:21:20.184" v="305" actId="2696"/>
        <pc:sldMkLst>
          <pc:docMk/>
          <pc:sldMk cId="3675834166" sldId="320"/>
        </pc:sldMkLst>
      </pc:sldChg>
      <pc:sldChg chg="del">
        <pc:chgData name="Ferrer Pasotti, Gloria Paola" userId="112725cd-5638-4184-9dcb-5e4945cbdf96" providerId="ADAL" clId="{72675418-CBE1-4605-A973-D04A79DF1CCB}" dt="2024-09-27T19:21:14.796" v="303" actId="2696"/>
        <pc:sldMkLst>
          <pc:docMk/>
          <pc:sldMk cId="3596765739" sldId="328"/>
        </pc:sldMkLst>
      </pc:sldChg>
      <pc:sldChg chg="modSp mod">
        <pc:chgData name="Ferrer Pasotti, Gloria Paola" userId="112725cd-5638-4184-9dcb-5e4945cbdf96" providerId="ADAL" clId="{72675418-CBE1-4605-A973-D04A79DF1CCB}" dt="2024-10-01T12:31:43.416" v="431" actId="13926"/>
        <pc:sldMkLst>
          <pc:docMk/>
          <pc:sldMk cId="3908283418" sldId="330"/>
        </pc:sldMkLst>
        <pc:spChg chg="mod">
          <ac:chgData name="Ferrer Pasotti, Gloria Paola" userId="112725cd-5638-4184-9dcb-5e4945cbdf96" providerId="ADAL" clId="{72675418-CBE1-4605-A973-D04A79DF1CCB}" dt="2024-09-27T19:29:53.788" v="415" actId="403"/>
          <ac:spMkLst>
            <pc:docMk/>
            <pc:sldMk cId="3908283418" sldId="330"/>
            <ac:spMk id="2" creationId="{E7EE2419-2576-61F3-FB6F-EEE8A045C2DC}"/>
          </ac:spMkLst>
        </pc:spChg>
        <pc:spChg chg="mod">
          <ac:chgData name="Ferrer Pasotti, Gloria Paola" userId="112725cd-5638-4184-9dcb-5e4945cbdf96" providerId="ADAL" clId="{72675418-CBE1-4605-A973-D04A79DF1CCB}" dt="2024-09-27T19:30:16.134" v="419" actId="14100"/>
          <ac:spMkLst>
            <pc:docMk/>
            <pc:sldMk cId="3908283418" sldId="330"/>
            <ac:spMk id="7" creationId="{3359F8DA-264F-A756-AD02-139667850A27}"/>
          </ac:spMkLst>
        </pc:spChg>
        <pc:graphicFrameChg chg="mod modGraphic">
          <ac:chgData name="Ferrer Pasotti, Gloria Paola" userId="112725cd-5638-4184-9dcb-5e4945cbdf96" providerId="ADAL" clId="{72675418-CBE1-4605-A973-D04A79DF1CCB}" dt="2024-10-01T12:31:43.416" v="431" actId="13926"/>
          <ac:graphicFrameMkLst>
            <pc:docMk/>
            <pc:sldMk cId="3908283418" sldId="330"/>
            <ac:graphicFrameMk id="16" creationId="{693D5EC0-DB7E-8198-A867-D6F7CE2828BA}"/>
          </ac:graphicFrameMkLst>
        </pc:graphicFrameChg>
        <pc:picChg chg="mod">
          <ac:chgData name="Ferrer Pasotti, Gloria Paola" userId="112725cd-5638-4184-9dcb-5e4945cbdf96" providerId="ADAL" clId="{72675418-CBE1-4605-A973-D04A79DF1CCB}" dt="2024-09-27T19:21:31.854" v="307" actId="1076"/>
          <ac:picMkLst>
            <pc:docMk/>
            <pc:sldMk cId="3908283418" sldId="330"/>
            <ac:picMk id="5" creationId="{5C31888B-E1AE-F243-92E8-4C6289BFD7C1}"/>
          </ac:picMkLst>
        </pc:picChg>
      </pc:sldChg>
      <pc:sldChg chg="del">
        <pc:chgData name="Ferrer Pasotti, Gloria Paola" userId="112725cd-5638-4184-9dcb-5e4945cbdf96" providerId="ADAL" clId="{72675418-CBE1-4605-A973-D04A79DF1CCB}" dt="2024-09-27T19:21:17.653" v="304" actId="2696"/>
        <pc:sldMkLst>
          <pc:docMk/>
          <pc:sldMk cId="1669955190" sldId="331"/>
        </pc:sldMkLst>
      </pc:sldChg>
      <pc:sldMasterChg chg="delSldLayout">
        <pc:chgData name="Ferrer Pasotti, Gloria Paola" userId="112725cd-5638-4184-9dcb-5e4945cbdf96" providerId="ADAL" clId="{72675418-CBE1-4605-A973-D04A79DF1CCB}" dt="2024-09-27T19:21:20.184" v="305" actId="2696"/>
        <pc:sldMasterMkLst>
          <pc:docMk/>
          <pc:sldMasterMk cId="100166999" sldId="2147483648"/>
        </pc:sldMasterMkLst>
        <pc:sldLayoutChg chg="del">
          <pc:chgData name="Ferrer Pasotti, Gloria Paola" userId="112725cd-5638-4184-9dcb-5e4945cbdf96" providerId="ADAL" clId="{72675418-CBE1-4605-A973-D04A79DF1CCB}" dt="2024-09-27T19:21:20.184" v="305" actId="2696"/>
          <pc:sldLayoutMkLst>
            <pc:docMk/>
            <pc:sldMasterMk cId="100166999" sldId="2147483648"/>
            <pc:sldLayoutMk cId="2688119444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86C45-BBAC-F671-FF8D-8CA575352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A23EF-CBFA-E7AD-5297-E677FAE57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182BA-9DD8-1DF7-4EAB-8CB2C983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8FD5-FEE4-CBB3-897B-7A9C68E5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A01BA-EF8F-F9C4-CE60-778464B36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9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678A-9975-2311-B01C-24F732750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368158-4846-DD41-B03D-AF4E6CA91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533F8-34C5-0518-E03D-1C6934F2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7E6B9-3EE5-DDE2-C806-CD40B12C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82156-DAFE-5A19-1623-79DBF5EC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2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2802D-073B-2F9C-8780-3387976F6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9B9D0-788F-2F45-B252-F6A9274B5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0291A-32B5-A70A-0312-D9606E51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23144-BF76-5A50-E097-43B2D6F6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AED64-8ECC-D371-7D54-8236DFF4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44272-C712-B90B-FCE3-9225935B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D528-7902-ED8A-052B-C00C1C906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9AFFE-29D0-5015-948F-8C940543D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778B5-CC1F-5238-2145-5F309AD58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74DE6-986B-27FF-4A41-F9C64CB8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3380C-F5CF-95F2-C012-D774845C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632AB-A4B3-03CF-7FB6-E0ACC17A8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44735-F2D3-4F14-2E8F-4E2F3DEE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17D94-F639-364F-628A-3B07F30B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35CD2-5530-FB3A-A464-0DFC0EA15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4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B24F-AB73-001E-2DEB-C594B82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D033-AE4D-F5C3-714B-61AF740D27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585B6-7828-A88D-D9CA-CAE3E566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86690-AA03-EFEB-8A80-2002FAF9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90C98-E464-36D7-E49D-53FB24647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74C48-5470-D090-6B99-D6C3716B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6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514B-02EB-5AEB-2C6D-59819B11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3ABBB-53BC-E4E1-8A8C-8F040E4ED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76AF2-510C-AAFD-5D44-C29191F20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3E6D4E-A88C-2272-7736-5E6949D53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578C4-FDF4-3BD6-45FE-04A35BDD2A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90970-66E7-FBF8-777F-63F9ADAB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5847A2-A7C4-28D3-A3AF-8C12A38B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10FB1A-99E4-5D40-1C5E-22E44285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3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C173-5687-D12C-9CF7-68297B27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EA3E7F-A345-7ADE-B18A-6DF1D687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92B0C-6358-6ADA-F761-8F5A2F7F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FE7FF-3DC1-C705-89ED-3ADF2718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5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2E2A9-CC09-4E6A-2884-11958FF1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345202-6EA2-CFB8-D477-5F48AE5E9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CA568-74E3-F5B3-EF47-2D8F3458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DBE3-332D-F16E-41CB-D766BAE1D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32505-56EF-4C88-0158-29690B2D2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FC0D2-4C80-D86A-9C5B-234D4CF91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E5AD1-45D1-36CC-0406-C671EDFE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36A96-CFF1-96F0-5250-5B3D57F1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EE315-5C7F-4C57-BD21-96C46CC30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3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D94DE-6235-9EDF-3526-16C23E14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45019-7544-53C5-4C3B-8F952BC072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73C9F-1DA2-E6EE-6FC0-625263450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89BBE-CDE0-05BF-F614-1CCD72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93B27-D275-5E0A-7BD1-8B064CED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F9977-CBB3-ED0D-C8AE-A727ADCB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1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7D743E-CC90-F1D8-08E5-F38FAE56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76EAE-1483-80EC-2F66-DB94BE96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4358A-E1C9-9722-4092-E7177C0A8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62D29-E7AA-4170-8904-E439F137C318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80F75-1408-8715-67C5-1B607E29D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C80DE-DC03-C1A8-FDAE-6C7D99178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8150C-C299-46D8-8AFC-529A55E8C0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5C31888B-E1AE-F243-92E8-4C6289BFD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250" y="47579"/>
            <a:ext cx="2473600" cy="57307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0FE121C-E31F-A5D7-F8B5-B9879111415A}"/>
              </a:ext>
            </a:extLst>
          </p:cNvPr>
          <p:cNvSpPr/>
          <p:nvPr/>
        </p:nvSpPr>
        <p:spPr>
          <a:xfrm>
            <a:off x="0" y="0"/>
            <a:ext cx="819150" cy="6858000"/>
          </a:xfrm>
          <a:prstGeom prst="rect">
            <a:avLst/>
          </a:prstGeom>
          <a:solidFill>
            <a:srgbClr val="3259A0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3">
            <a:extLst>
              <a:ext uri="{FF2B5EF4-FFF2-40B4-BE49-F238E27FC236}">
                <a16:creationId xmlns:a16="http://schemas.microsoft.com/office/drawing/2014/main" id="{3359F8DA-264F-A756-AD02-139667850A27}"/>
              </a:ext>
            </a:extLst>
          </p:cNvPr>
          <p:cNvSpPr/>
          <p:nvPr/>
        </p:nvSpPr>
        <p:spPr>
          <a:xfrm>
            <a:off x="819150" y="413234"/>
            <a:ext cx="10583333" cy="1046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Tasas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 y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tarifas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vigentes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Proxima Nova"/>
              </a:rPr>
              <a:t> 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Proxima Nova" panose="020B0604020202020204" charset="0"/>
            </a:endParaRPr>
          </a:p>
          <a:p>
            <a:pPr algn="just"/>
            <a:endParaRPr lang="en-US" sz="1400" b="1" dirty="0">
              <a:solidFill>
                <a:schemeClr val="accent5">
                  <a:lumMod val="75000"/>
                </a:schemeClr>
              </a:solidFill>
              <a:latin typeface="Proxima Nova" panose="020B0604020202020204" charset="0"/>
            </a:endParaRPr>
          </a:p>
          <a:p>
            <a:pPr algn="just"/>
            <a:r>
              <a:rPr lang="es-ES" sz="1200" dirty="0"/>
              <a:t>Conforme a lo establecido en la Resolución </a:t>
            </a:r>
            <a:r>
              <a:rPr lang="es-ES" sz="1200" dirty="0" err="1"/>
              <a:t>N°</a:t>
            </a:r>
            <a:r>
              <a:rPr lang="es-ES" sz="1200" dirty="0"/>
              <a:t> 9, Acta </a:t>
            </a:r>
            <a:r>
              <a:rPr lang="es-ES" sz="1200" dirty="0" err="1"/>
              <a:t>N°</a:t>
            </a:r>
            <a:r>
              <a:rPr lang="es-ES" sz="1200" dirty="0"/>
              <a:t> 09 de fecha 07 de marzo de 2024 del Banco Central del Paraguay - REGLAMENTO DE TRANSPARENCIA, Y CRITERIOS MINIMOS PARA EL COBRO DE COMISIONES, GASTOS Y PENALIDADES EN EL SECTOR FINANCIERO </a:t>
            </a:r>
            <a:r>
              <a:rPr lang="es-ES" sz="1200" b="1" dirty="0"/>
              <a:t>Condiciones vigentes para octubre 2024.</a:t>
            </a:r>
            <a:endParaRPr lang="en-US" sz="1200" b="1" dirty="0">
              <a:latin typeface="Proxima Nova" panose="020B0604020202020204" charset="0"/>
              <a:ea typeface="+mn-lt"/>
              <a:cs typeface="+mn-lt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93D5EC0-DB7E-8198-A867-D6F7CE282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587473"/>
              </p:ext>
            </p:extLst>
          </p:nvPr>
        </p:nvGraphicFramePr>
        <p:xfrm>
          <a:off x="858601" y="1548189"/>
          <a:ext cx="10514249" cy="4734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989">
                  <a:extLst>
                    <a:ext uri="{9D8B030D-6E8A-4147-A177-3AD203B41FA5}">
                      <a16:colId xmlns:a16="http://schemas.microsoft.com/office/drawing/2014/main" val="2106345344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3137309873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2825547610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1393460987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240024846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3658970588"/>
                    </a:ext>
                  </a:extLst>
                </a:gridCol>
                <a:gridCol w="1290710">
                  <a:extLst>
                    <a:ext uri="{9D8B030D-6E8A-4147-A177-3AD203B41FA5}">
                      <a16:colId xmlns:a16="http://schemas.microsoft.com/office/drawing/2014/main" val="296221949"/>
                    </a:ext>
                  </a:extLst>
                </a:gridCol>
              </a:tblGrid>
              <a:tr h="32369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DESCRIPCIÓN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PLAZO DEL PRESTAMO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effectLst/>
                        </a:rPr>
                        <a:t>DESDE Gs.</a:t>
                      </a:r>
                      <a:r>
                        <a:rPr lang="es-PY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bg1"/>
                          </a:solidFill>
                          <a:effectLst/>
                        </a:rPr>
                        <a:t>GUARANIES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0262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NOMINAL ANUAL (%)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EFECTIVA ANUAL (%)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183166"/>
                  </a:ext>
                </a:extLst>
              </a:tr>
              <a:tr h="323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Mínima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chemeClr val="bg1"/>
                          </a:solidFill>
                          <a:effectLst/>
                        </a:rPr>
                        <a:t>Máxima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>
                          <a:solidFill>
                            <a:schemeClr val="bg1"/>
                          </a:solidFill>
                          <a:effectLst/>
                        </a:rPr>
                        <a:t>Mínima</a:t>
                      </a:r>
                      <a:endParaRPr lang="en-US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dirty="0">
                          <a:solidFill>
                            <a:schemeClr val="bg1"/>
                          </a:solidFill>
                          <a:effectLst/>
                        </a:rPr>
                        <a:t>Máxima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56283"/>
                  </a:ext>
                </a:extLst>
              </a:tr>
              <a:tr h="697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tx1"/>
                          </a:solidFill>
                          <a:effectLst/>
                        </a:rPr>
                        <a:t>MICROPRESTAMOS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0" dirty="0">
                          <a:solidFill>
                            <a:schemeClr val="tx1"/>
                          </a:solidFill>
                          <a:effectLst/>
                        </a:rPr>
                        <a:t>Hasta 21 días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0" dirty="0">
                          <a:solidFill>
                            <a:schemeClr val="tx1"/>
                          </a:solidFill>
                          <a:effectLst/>
                        </a:rPr>
                        <a:t>100.000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 28,77%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28,77%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28, 77%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28,77%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050447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>
                          <a:solidFill>
                            <a:schemeClr val="tx1"/>
                          </a:solidFill>
                          <a:effectLst/>
                        </a:rPr>
                        <a:t>MI SALDO YA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día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160255"/>
                  </a:ext>
                </a:extLst>
              </a:tr>
              <a:tr h="858053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INTERESES MORATORIO: 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Corresponde a 28,77% EA.  Será calculado sobre el saldo de la deuda vencida y se cobrará una tasa no superior a la tasa de financiación normal. Los intereses de las operaciones activas están sujetos al Impuesto al Valor Agregado, IVA 10%.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050497"/>
                  </a:ext>
                </a:extLst>
              </a:tr>
              <a:tr h="858053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effectLst/>
                        </a:rPr>
                        <a:t>INTERESES PUNITORIO:  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Corresponde a 8,6% EA. Será calculado sobre el saldo de la deuda vencida y se cobrará hasta un 30 % de la tasa vigente a percibirse. Los intereses de las operaciones activas están sujetos al Impuesto al Valor Agregado, IVA 10%.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60628"/>
                  </a:ext>
                </a:extLst>
              </a:tr>
              <a:tr h="858053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1" dirty="0">
                          <a:solidFill>
                            <a:schemeClr val="tx1"/>
                          </a:solidFill>
                          <a:effectLst/>
                        </a:rPr>
                        <a:t>GASTOS ADMINISTRATIVOS POR DESEMBOLSO:  </a:t>
                      </a:r>
                      <a:r>
                        <a:rPr lang="es-ES_tradn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asta el veinticinco por ciento (25%) del monto neto a desembolsar en el préstamo, por evento, </a:t>
                      </a: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</a:rPr>
                        <a:t>sujeto al Impuesto al Valor Agregado, IVA 10%.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1567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7EE2419-2576-61F3-FB6F-EEE8A045C2DC}"/>
              </a:ext>
            </a:extLst>
          </p:cNvPr>
          <p:cNvSpPr txBox="1"/>
          <p:nvPr/>
        </p:nvSpPr>
        <p:spPr>
          <a:xfrm>
            <a:off x="889340" y="6459589"/>
            <a:ext cx="1058333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* </a:t>
            </a:r>
            <a:r>
              <a:rPr lang="en-US" sz="1400" dirty="0" err="1"/>
              <a:t>Todas</a:t>
            </a:r>
            <a:r>
              <a:rPr lang="en-US" sz="1400" dirty="0"/>
              <a:t> las </a:t>
            </a:r>
            <a:r>
              <a:rPr lang="en-US" sz="1400" dirty="0" err="1"/>
              <a:t>tarifas</a:t>
            </a:r>
            <a:r>
              <a:rPr lang="en-US" sz="1400" dirty="0"/>
              <a:t> </a:t>
            </a:r>
            <a:r>
              <a:rPr lang="en-US" sz="1400" dirty="0" err="1"/>
              <a:t>expuestas</a:t>
            </a:r>
            <a:r>
              <a:rPr lang="en-US" sz="1400" dirty="0"/>
              <a:t> son </a:t>
            </a:r>
            <a:r>
              <a:rPr lang="en-US" sz="1400" dirty="0" err="1"/>
              <a:t>referenciales</a:t>
            </a:r>
            <a:r>
              <a:rPr lang="en-US" sz="1400" dirty="0"/>
              <a:t> y TRANSCOM PARAGUAY, S.A. se </a:t>
            </a:r>
            <a:r>
              <a:rPr lang="en-US" sz="1400" dirty="0" err="1"/>
              <a:t>reserva</a:t>
            </a:r>
            <a:r>
              <a:rPr lang="en-US" sz="1400" dirty="0"/>
              <a:t> </a:t>
            </a:r>
            <a:r>
              <a:rPr lang="en-US" sz="1400" dirty="0" err="1"/>
              <a:t>el</a:t>
            </a:r>
            <a:r>
              <a:rPr lang="en-US" sz="1400" dirty="0"/>
              <a:t> derecho de </a:t>
            </a:r>
            <a:r>
              <a:rPr lang="en-US" sz="1400" dirty="0" err="1"/>
              <a:t>modificarlas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828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9d597b-afc6-431b-a318-bc3f97f9e7d8">
      <Terms xmlns="http://schemas.microsoft.com/office/infopath/2007/PartnerControls"/>
    </lcf76f155ced4ddcb4097134ff3c332f>
    <TaxCatchAll xmlns="1cd9678a-d126-4b79-8c0d-56290ce576d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994D7FDC8C154A9DBDAFFAF240C2BD" ma:contentTypeVersion="15" ma:contentTypeDescription="Create a new document." ma:contentTypeScope="" ma:versionID="ee8503b1adf2dc7fdb1a1bfb13109876">
  <xsd:schema xmlns:xsd="http://www.w3.org/2001/XMLSchema" xmlns:xs="http://www.w3.org/2001/XMLSchema" xmlns:p="http://schemas.microsoft.com/office/2006/metadata/properties" xmlns:ns2="b49d597b-afc6-431b-a318-bc3f97f9e7d8" xmlns:ns3="1cd9678a-d126-4b79-8c0d-56290ce576d0" targetNamespace="http://schemas.microsoft.com/office/2006/metadata/properties" ma:root="true" ma:fieldsID="3cba8467940afcd1e442c37c72b98c3d" ns2:_="" ns3:_="">
    <xsd:import namespace="b49d597b-afc6-431b-a318-bc3f97f9e7d8"/>
    <xsd:import namespace="1cd9678a-d126-4b79-8c0d-56290ce576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d597b-afc6-431b-a318-bc3f97f9e7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67c7a36-fee9-41c6-b380-0257c60c79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9678a-d126-4b79-8c0d-56290ce576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cfc520-0db8-47bd-880e-18ea11a99156}" ma:internalName="TaxCatchAll" ma:showField="CatchAllData" ma:web="1cd9678a-d126-4b79-8c0d-56290ce57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92E080-E50A-4995-9D02-5B49A3ED8CD9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cd9678a-d126-4b79-8c0d-56290ce576d0"/>
    <ds:schemaRef ds:uri="b49d597b-afc6-431b-a318-bc3f97f9e7d8"/>
  </ds:schemaRefs>
</ds:datastoreItem>
</file>

<file path=customXml/itemProps2.xml><?xml version="1.0" encoding="utf-8"?>
<ds:datastoreItem xmlns:ds="http://schemas.openxmlformats.org/officeDocument/2006/customXml" ds:itemID="{517A3047-AA53-4586-B1D3-1663A5429B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9d597b-afc6-431b-a318-bc3f97f9e7d8"/>
    <ds:schemaRef ds:uri="1cd9678a-d126-4b79-8c0d-56290ce576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E266F7-1329-4821-A65D-27AFF5803F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262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Mauricio Alejandro Villarreal Benavides</dc:creator>
  <cp:lastModifiedBy>Ferrer Pasotti, Gloria Paola</cp:lastModifiedBy>
  <cp:revision>12</cp:revision>
  <dcterms:created xsi:type="dcterms:W3CDTF">2023-03-30T16:50:45Z</dcterms:created>
  <dcterms:modified xsi:type="dcterms:W3CDTF">2024-10-01T12:31:43Z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0x010100D4994D7FDC8C154A9DBDAFFAF240C2BD</vt:lpwstr>
  </property>
  <property fmtid="{D5CDD505-2E9C-101B-9397-08002B2CF9AE}" pid="3" name="MediaServiceImageTags">
    <vt:lpwstr/>
  </property>
</Properties>
</file>